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D95711-A1B7-4135-BD43-9F4D9CBEE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B01371-EBE7-494C-A005-5EDF64576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25AE1-92FB-4E06-A871-FA2443FAF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2DE736-5EF4-43CA-99CE-C1E18B95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1607B6-A6E5-4554-B8DF-C96111662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6168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BC283-2325-4D6F-BEC9-CEA1C90E6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ADF1BE-C407-4840-8DC5-F5C80850E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008A49-ABB4-4B81-AAAF-5F596CD2D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2A71F3-B1D8-471F-82E1-02197E596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0905E7-5772-4A47-8BB2-8CD79F11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1872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78ADC0F-B392-49AE-B015-4B9D84488D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D4922A6-D340-452D-A13F-4E11A2569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1F7356-5F30-44A0-B700-4ED62CA04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199FBE-E7D6-4C1A-8BB6-F5A73EAB0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B1FCB9-DA6E-4EA0-B8DE-10B89AF35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1329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2C6DE6-2A4F-4604-BE40-80391F05F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92440E-4E10-4460-A440-495FF336F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081603-AC79-4763-A4D6-A72B0BD0B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A80639-53FA-4C4A-8D71-EFAB82F16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791EC6-25A7-40DB-A043-3D8236C49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9151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7062A2-0AB8-40D5-941C-FE93F202C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D4693F-3FF4-4F18-86E5-C340222F2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7897CE-45B6-4E6D-B765-B2EF9B145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CCE769-01A7-48B1-A4B3-43128ADB1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E05EA7-24E5-4BCC-95E2-D43F485F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0764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F24D93-5B28-4ABF-8FD0-1100DE482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D8DDB2-73BA-4187-8020-DFE427EEE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92D7DC-473A-40AA-8804-953C69B77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828B9F-03A0-4822-81A6-848729A7F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12F46-8837-4EB7-BD6E-8828D213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3FEC2F-F017-45F1-AEB6-67D7DCE2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8695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6988A3-1B68-4D82-98F9-71C1B5435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2141F7-3FA9-42A1-BD96-47B1B61BD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477B82-FFC2-40E4-8791-088F759B7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AF06ECA-3AF7-4378-8FCD-DE773D05A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98A136-17C5-4C9F-8392-3AAB23F938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4B004B2-ED73-4B14-89BC-818E5D53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A2CF380-531B-4A65-BFC4-21A40547D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18D87A6-81F7-45A7-97F6-63F95CF97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2013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C4B711-31AF-4990-9B8B-108520EE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4D3E82-8267-4CCA-BC65-7A4AF7174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C41E184-E111-43D4-AD9F-C846B316D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BAB1E3-3B10-4F3A-B4D1-087F20A6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8327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F2A5217-13FB-4BEB-A9FA-3D1B7AA7E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E86991C-8148-4FB8-9913-51B235C93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0E130E-7640-4D97-A8B4-4C0EF2862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753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90A00-1FF7-4E2B-9FF1-D2D66A7ED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C476AA-3B17-4702-8349-4AB520E1B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187F98-D4EF-44C0-B3FC-B1F1A8DAE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28D690-BEEB-41DF-BF6A-E321C4CFD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CCAFDD-63AC-4577-9A1D-4C6C11171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2C74976-17DF-4CAF-B657-3DD140019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4887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192AA6-C59D-41B5-8296-27D5C6E61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4D7747A-5676-4880-8FCC-6A556F9501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5F3CE2-CBC5-45A9-97F9-881ACCC76B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6706A8-3886-4B3C-8723-939F151CB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AAD030-9BE5-4026-99F2-CD61EF512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B3A535-F3C6-4190-8664-A4806A02F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6685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881C45B-A343-4AE7-8E04-18456A85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05F345-6537-4FF3-A3B7-83B436FB6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FBC78D-7EEF-4418-A1B6-C7FA577E0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B2238-E5B3-4E6C-9126-00EDA6201F26}" type="datetimeFigureOut">
              <a:rPr lang="es-PE" smtClean="0"/>
              <a:t>8/06/2026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88260B-6570-48DA-9FF6-E60D279C9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AEE7F8-9850-472B-A8D1-A0918F7DB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ECDFD-228C-40C4-B6FD-DC696FBB97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3159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4A906013-3A7B-4751-84E9-DC8588B93AD7}"/>
              </a:ext>
            </a:extLst>
          </p:cNvPr>
          <p:cNvSpPr/>
          <p:nvPr/>
        </p:nvSpPr>
        <p:spPr>
          <a:xfrm>
            <a:off x="220124" y="186267"/>
            <a:ext cx="1761076" cy="6527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C76521A-5BC2-4E7F-BB87-C3A03970CF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50" t="79899" r="71437" b="5563"/>
          <a:stretch/>
        </p:blipFill>
        <p:spPr>
          <a:xfrm>
            <a:off x="278565" y="673102"/>
            <a:ext cx="1580995" cy="128693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0713CE2-C8E9-4FA3-A1B0-28B5905F2E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00" t="79899" r="13665" b="5563"/>
          <a:stretch/>
        </p:blipFill>
        <p:spPr>
          <a:xfrm>
            <a:off x="301694" y="5003800"/>
            <a:ext cx="1580995" cy="128693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3AFDAE9-C383-438F-B4D6-19B2FC1EAB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14" t="79899" r="52572" b="5563"/>
          <a:stretch/>
        </p:blipFill>
        <p:spPr>
          <a:xfrm>
            <a:off x="278566" y="2116668"/>
            <a:ext cx="1580995" cy="128693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133DC40-17BF-4479-BDDE-A151E701E9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678" t="79899" r="32851" b="5563"/>
          <a:stretch/>
        </p:blipFill>
        <p:spPr>
          <a:xfrm>
            <a:off x="281668" y="3560234"/>
            <a:ext cx="1580995" cy="128693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FC5A97D-439B-4F9C-816C-A0471B152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86267"/>
            <a:ext cx="9990674" cy="652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2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D982079-5C42-4E4B-8B38-74665C26C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512650"/>
              </p:ext>
            </p:extLst>
          </p:nvPr>
        </p:nvGraphicFramePr>
        <p:xfrm>
          <a:off x="2514599" y="1994270"/>
          <a:ext cx="7162800" cy="369570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7600">
                  <a:extLst>
                    <a:ext uri="{9D8B030D-6E8A-4147-A177-3AD203B41FA5}">
                      <a16:colId xmlns:a16="http://schemas.microsoft.com/office/drawing/2014/main" val="1913113561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2753353402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13846795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s-PE" b="0" dirty="0">
                          <a:effectLst/>
                        </a:rPr>
                        <a:t>Especie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R="152400" marT="95250" marB="952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b="0" dirty="0">
                          <a:effectLst/>
                        </a:rPr>
                        <a:t>Acción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b="0" dirty="0">
                          <a:effectLst/>
                        </a:rPr>
                        <a:t>Meta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R="152400" marT="95250" marB="952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82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PE" b="0" dirty="0">
                          <a:effectLst/>
                        </a:rPr>
                        <a:t>Vicuña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PE" b="0" dirty="0">
                          <a:effectLst/>
                        </a:rPr>
                        <a:t>Módulos, convenios con SERFOR (natural/cautiverio)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effectLst/>
                        </a:rPr>
                        <a:t>Instalación en cada zona altoandina</a:t>
                      </a:r>
                      <a:endParaRPr lang="es-ES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3758123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PE" b="0" dirty="0">
                          <a:effectLst/>
                        </a:rPr>
                        <a:t>Alpaca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effectLst/>
                        </a:rPr>
                        <a:t>Mejorar la gestión de fibra y carne</a:t>
                      </a:r>
                      <a:endParaRPr lang="es-ES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Fondo rotatorio DRA</a:t>
                      </a:r>
                      <a:endParaRPr lang="es-PE" b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3940720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Trucha</a:t>
                      </a:r>
                      <a:endParaRPr lang="es-PE" b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effectLst/>
                        </a:rPr>
                        <a:t>Producción actual 222 TM/año</a:t>
                      </a:r>
                      <a:endParaRPr lang="es-ES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500 TM/año</a:t>
                      </a:r>
                      <a:endParaRPr lang="es-PE" b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3693392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PE" b="0" dirty="0">
                          <a:effectLst/>
                        </a:rPr>
                        <a:t>Cuyes y aves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PE" b="0" dirty="0">
                          <a:effectLst/>
                        </a:rPr>
                        <a:t>Producción actual 500,000 de cuyes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es-PE" b="0" dirty="0">
                          <a:effectLst/>
                        </a:rPr>
                        <a:t>2 millones de cuyes</a:t>
                      </a:r>
                      <a:endParaRPr lang="es-PE" b="0" dirty="0">
                        <a:effectLst/>
                        <a:latin typeface="Bahnschrift SemiLight Condensed" panose="020B0502040204020203" pitchFamily="34" charset="0"/>
                      </a:endParaRP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230214415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BCDE86D-B496-4199-870B-0E535A566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599" y="856308"/>
            <a:ext cx="7162801" cy="10463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10156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lgerian" panose="04020705040A02060702" pitchFamily="82" charset="0"/>
              </a:rPr>
              <a:t>Crianzas Especializadas (Indicadores 8, 9, 10, 11)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</a:t>
            </a:r>
            <a:r>
              <a:rPr kumimoji="0" lang="es-PE" altLang="es-PE" sz="1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 Desarrollo Pecuario y Acuícola</a:t>
            </a:r>
            <a:endParaRPr kumimoji="0" lang="es-PE" altLang="es-PE" sz="8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altLang="es-PE" sz="18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2B9C059-3FE3-4534-895B-6F2CD03E1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279892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PE" altLang="es-P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71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CAF9305-95EE-4B79-8C61-4FE587D88992}"/>
              </a:ext>
            </a:extLst>
          </p:cNvPr>
          <p:cNvSpPr txBox="1"/>
          <p:nvPr/>
        </p:nvSpPr>
        <p:spPr>
          <a:xfrm>
            <a:off x="1519766" y="1482004"/>
            <a:ext cx="9152467" cy="3949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b="1" dirty="0">
                <a:solidFill>
                  <a:srgbClr val="002060"/>
                </a:solidFill>
                <a:effectLst/>
                <a:latin typeface="Algerian" panose="04020705040A02060702" pitchFamily="82" charset="0"/>
              </a:rPr>
              <a:t>Resumen Ejecutivo</a:t>
            </a:r>
          </a:p>
          <a:p>
            <a:pPr algn="l">
              <a:lnSpc>
                <a:spcPct val="200000"/>
              </a:lnSpc>
            </a:pPr>
            <a:endParaRPr lang="es-ES" b="1" i="0" dirty="0">
              <a:solidFill>
                <a:schemeClr val="accent6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  <a:p>
            <a:pPr algn="l">
              <a:lnSpc>
                <a:spcPct val="200000"/>
              </a:lnSpc>
            </a:pPr>
            <a:r>
              <a:rPr lang="es-ES" b="1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</a:t>
            </a:r>
            <a:r>
              <a:rPr lang="es-ES" b="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 Impacto Total del Plan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Cobertura: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11 provincias, 84 distritos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Beneficiarios directos: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+121,000 familias campesinas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Ejes: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Agua + tecnología + industrialización + crianzas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Inversión incremental clave: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S/ 89 millones (solo partidas principales)</a:t>
            </a:r>
          </a:p>
        </p:txBody>
      </p:sp>
    </p:spTree>
    <p:extLst>
      <p:ext uri="{BB962C8B-B14F-4D97-AF65-F5344CB8AC3E}">
        <p14:creationId xmlns:p14="http://schemas.microsoft.com/office/powerpoint/2010/main" val="2032294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DB2D0A-2A49-4753-A66F-6C2476EB6EAF}"/>
              </a:ext>
            </a:extLst>
          </p:cNvPr>
          <p:cNvSpPr txBox="1"/>
          <p:nvPr/>
        </p:nvSpPr>
        <p:spPr>
          <a:xfrm>
            <a:off x="1346199" y="770172"/>
            <a:ext cx="9499601" cy="5431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b="1" dirty="0">
                <a:solidFill>
                  <a:srgbClr val="002060"/>
                </a:solidFill>
                <a:effectLst/>
                <a:latin typeface="Algerian" panose="04020705040A02060702" pitchFamily="82" charset="0"/>
              </a:rPr>
              <a:t>Próximos Pasos / Cierre</a:t>
            </a:r>
          </a:p>
          <a:p>
            <a:pPr algn="l">
              <a:lnSpc>
                <a:spcPct val="200000"/>
              </a:lnSpc>
            </a:pPr>
            <a:endParaRPr lang="es-ES" sz="2400" i="0" dirty="0">
              <a:solidFill>
                <a:schemeClr val="accent6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  <a:p>
            <a:pPr algn="l">
              <a:lnSpc>
                <a:spcPct val="200000"/>
              </a:lnSpc>
            </a:pPr>
            <a:r>
              <a:rPr lang="es-ES" sz="240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 Hoja de Ruta</a:t>
            </a:r>
          </a:p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Priorizar provincias con mayor estrés hídrico</a:t>
            </a:r>
          </a:p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Convenios con municipios (cobertizos) y SERFOR (vicuñas)</a:t>
            </a:r>
          </a:p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Lanzamiento de licitaciones para invernaderos y kits de riego</a:t>
            </a:r>
          </a:p>
          <a:p>
            <a:pPr algn="l">
              <a:lnSpc>
                <a:spcPct val="200000"/>
              </a:lnSpc>
              <a:buFont typeface="+mj-lt"/>
              <a:buAutoNum type="arabicPeriod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Alianzas para industrialización de papa (sector privado + universidades)</a:t>
            </a:r>
          </a:p>
          <a:p>
            <a:pPr algn="ctr">
              <a:lnSpc>
                <a:spcPct val="200000"/>
              </a:lnSpc>
            </a:pPr>
            <a:br>
              <a:rPr lang="es-ES" b="0" i="0" dirty="0">
                <a:solidFill>
                  <a:srgbClr val="0F1115"/>
                </a:solidFill>
                <a:effectLst/>
                <a:latin typeface="Bodoni MT Condensed" panose="02070606080606020203" pitchFamily="18" charset="0"/>
              </a:rPr>
            </a:br>
            <a:r>
              <a:rPr lang="es-ES" b="0" i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Bodoni MT Condensed" panose="02070606080606020203" pitchFamily="18" charset="0"/>
              </a:rPr>
              <a:t>“Del campo a la industria, con agua, tecnología, AGRICULTURA familiar Y DESARROLLO SOSTENIBLE”</a:t>
            </a:r>
            <a:endParaRPr lang="es-ES" b="0" i="0" dirty="0">
              <a:solidFill>
                <a:srgbClr val="FF0000"/>
              </a:solidFill>
              <a:effectLst/>
              <a:highlight>
                <a:srgbClr val="FFFF00"/>
              </a:highlight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858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121F03D-2145-4C03-BF5F-5B2A0A0CFA5E}"/>
              </a:ext>
            </a:extLst>
          </p:cNvPr>
          <p:cNvSpPr txBox="1"/>
          <p:nvPr/>
        </p:nvSpPr>
        <p:spPr>
          <a:xfrm>
            <a:off x="414867" y="2117102"/>
            <a:ext cx="10972800" cy="2811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Elephant" panose="02020904090505020303" pitchFamily="18" charset="0"/>
              </a:rPr>
              <a:t>PLAN AGROPECUARIO INTEGRAL </a:t>
            </a:r>
          </a:p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Elephant" panose="02020904090505020303" pitchFamily="18" charset="0"/>
              </a:rPr>
              <a:t>“PAÍS PARA TODOS”</a:t>
            </a:r>
          </a:p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latin typeface="Elephant" panose="02020904090505020303" pitchFamily="18" charset="0"/>
              </a:rPr>
              <a:t>INVERSIÓN PARA LAS 11 PROVINCIAS Y 84 DISTRITOS</a:t>
            </a:r>
          </a:p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latin typeface="Elephant" panose="02020904090505020303" pitchFamily="18" charset="0"/>
              </a:rPr>
              <a:t>DATO CLAVE: 93,156 PRODUCTORES AGROPECUARIOS REGISTRADOS</a:t>
            </a:r>
            <a:endParaRPr lang="es-PE" sz="2400" b="1" dirty="0">
              <a:solidFill>
                <a:schemeClr val="accent6">
                  <a:lumMod val="75000"/>
                </a:schemeClr>
              </a:solidFill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886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E1BF07-5154-468A-B1C9-EE0ACF836C6B}"/>
              </a:ext>
            </a:extLst>
          </p:cNvPr>
          <p:cNvSpPr txBox="1"/>
          <p:nvPr/>
        </p:nvSpPr>
        <p:spPr>
          <a:xfrm>
            <a:off x="1816100" y="1473538"/>
            <a:ext cx="8559800" cy="3949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b="1" u="sng" dirty="0">
                <a:solidFill>
                  <a:schemeClr val="accent1">
                    <a:lumMod val="50000"/>
                  </a:schemeClr>
                </a:solidFill>
                <a:effectLst/>
                <a:latin typeface="Algerian" panose="04020705040A02060702" pitchFamily="82" charset="0"/>
              </a:rPr>
              <a:t>Problema Central</a:t>
            </a:r>
          </a:p>
          <a:p>
            <a:pPr algn="just">
              <a:lnSpc>
                <a:spcPct val="200000"/>
              </a:lnSpc>
            </a:pPr>
            <a:r>
              <a:rPr lang="es-ES" b="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TITULO: Limitantes del Sector Agrario</a:t>
            </a:r>
          </a:p>
          <a:p>
            <a:pPr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Estrés hídrico por cambio climático (heladas, GRANIZADAS, estiaje prolongado)</a:t>
            </a:r>
          </a:p>
          <a:p>
            <a:pPr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Baja tecnificación y productividad</a:t>
            </a:r>
          </a:p>
          <a:p>
            <a:pPr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Escaso valor agregado en cultivos y crianzas</a:t>
            </a:r>
          </a:p>
          <a:p>
            <a:pPr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Fragilidad ante heladas extremas en zonas altoandinas</a:t>
            </a:r>
          </a:p>
        </p:txBody>
      </p:sp>
    </p:spTree>
    <p:extLst>
      <p:ext uri="{BB962C8B-B14F-4D97-AF65-F5344CB8AC3E}">
        <p14:creationId xmlns:p14="http://schemas.microsoft.com/office/powerpoint/2010/main" val="3213399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674E04C-8B36-42BD-BDA9-B634704D4A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262649"/>
              </p:ext>
            </p:extLst>
          </p:nvPr>
        </p:nvGraphicFramePr>
        <p:xfrm>
          <a:off x="1958197" y="1613277"/>
          <a:ext cx="7672477" cy="4261722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796448">
                  <a:extLst>
                    <a:ext uri="{9D8B030D-6E8A-4147-A177-3AD203B41FA5}">
                      <a16:colId xmlns:a16="http://schemas.microsoft.com/office/drawing/2014/main" val="705211219"/>
                    </a:ext>
                  </a:extLst>
                </a:gridCol>
                <a:gridCol w="1318537">
                  <a:extLst>
                    <a:ext uri="{9D8B030D-6E8A-4147-A177-3AD203B41FA5}">
                      <a16:colId xmlns:a16="http://schemas.microsoft.com/office/drawing/2014/main" val="1189007166"/>
                    </a:ext>
                  </a:extLst>
                </a:gridCol>
                <a:gridCol w="2557492">
                  <a:extLst>
                    <a:ext uri="{9D8B030D-6E8A-4147-A177-3AD203B41FA5}">
                      <a16:colId xmlns:a16="http://schemas.microsoft.com/office/drawing/2014/main" val="2220020321"/>
                    </a:ext>
                  </a:extLst>
                </a:gridCol>
              </a:tblGrid>
              <a:tr h="463097">
                <a:tc>
                  <a:txBody>
                    <a:bodyPr/>
                    <a:lstStyle/>
                    <a:p>
                      <a:pPr algn="l"/>
                      <a:r>
                        <a:rPr lang="es-PE" b="0">
                          <a:effectLst/>
                        </a:rPr>
                        <a:t>Componente</a:t>
                      </a:r>
                      <a:endParaRPr lang="es-PE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Actual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Meta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751095"/>
                  </a:ext>
                </a:extLst>
              </a:tr>
              <a:tr h="463097"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Infraestructura hídrica</a:t>
                      </a:r>
                      <a:endParaRPr lang="es-PE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170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200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220559"/>
                  </a:ext>
                </a:extLst>
              </a:tr>
              <a:tr h="463097"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Kits riego tecnificado</a:t>
                      </a:r>
                      <a:endParaRPr lang="es-PE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6.5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10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477660"/>
                  </a:ext>
                </a:extLst>
              </a:tr>
              <a:tr h="463097">
                <a:tc>
                  <a:txBody>
                    <a:bodyPr/>
                    <a:lstStyle/>
                    <a:p>
                      <a:r>
                        <a:rPr lang="es-PE" b="0" dirty="0">
                          <a:effectLst/>
                        </a:rPr>
                        <a:t>Cobertizos altoandinos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0.34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0.5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333218"/>
                  </a:ext>
                </a:extLst>
              </a:tr>
              <a:tr h="463097"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Cadenas productivas</a:t>
                      </a:r>
                      <a:endParaRPr lang="es-PE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87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120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92372"/>
                  </a:ext>
                </a:extLst>
              </a:tr>
              <a:tr h="463097"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Invernaderos piloto</a:t>
                      </a:r>
                      <a:endParaRPr lang="es-PE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0.283 c/u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24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333818"/>
                  </a:ext>
                </a:extLst>
              </a:tr>
              <a:tr h="736401"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Industrialización de papa</a:t>
                      </a:r>
                      <a:endParaRPr lang="es-PE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1.5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10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5183427"/>
                  </a:ext>
                </a:extLst>
              </a:tr>
              <a:tr h="736401">
                <a:tc>
                  <a:txBody>
                    <a:bodyPr/>
                    <a:lstStyle/>
                    <a:p>
                      <a:r>
                        <a:rPr lang="es-PE" b="0">
                          <a:effectLst/>
                        </a:rPr>
                        <a:t>Capacitación y asistencia</a:t>
                      </a:r>
                      <a:endParaRPr lang="es-PE" b="0">
                        <a:effectLst/>
                        <a:latin typeface="quote-cjk-patch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23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b="0" dirty="0">
                          <a:effectLst/>
                        </a:rPr>
                        <a:t>35</a:t>
                      </a:r>
                      <a:endParaRPr lang="es-PE" b="0" dirty="0">
                        <a:effectLst/>
                        <a:latin typeface="quote-cjk-patch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34979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2CFF4FA-B51C-47AF-B0DB-631411A26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6490" y="766892"/>
            <a:ext cx="4478867" cy="7693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10156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lgerian" panose="04020705040A02060702" pitchFamily="82" charset="0"/>
              </a:rPr>
              <a:t>Resumen de Inversión Actual vs Meta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</a:t>
            </a:r>
            <a:r>
              <a:rPr kumimoji="0" lang="es-PE" altLang="es-PE" sz="12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 Inversión Priorizada (S/ millones)</a:t>
            </a:r>
            <a:endParaRPr kumimoji="0" lang="es-PE" altLang="es-PE" sz="8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1D84B39-C36B-497D-B54F-B47E48DEB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1326" y="5967429"/>
            <a:ext cx="6149196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quote-cjk-patch"/>
              </a:rPr>
              <a:t>Total solo estas líneas:</a:t>
            </a:r>
            <a:r>
              <a:rPr kumimoji="0" lang="es-PE" altLang="es-PE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quote-cjk-patch"/>
              </a:rPr>
              <a:t> +S/ 89 millones adicionales</a:t>
            </a:r>
            <a:endParaRPr kumimoji="0" lang="es-PE" altLang="es-PE" sz="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PE" altLang="es-P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965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916EAC3-8B87-47C9-AB23-6C13F864493F}"/>
              </a:ext>
            </a:extLst>
          </p:cNvPr>
          <p:cNvSpPr txBox="1"/>
          <p:nvPr/>
        </p:nvSpPr>
        <p:spPr>
          <a:xfrm>
            <a:off x="1100666" y="1676738"/>
            <a:ext cx="9990667" cy="3395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b="1" dirty="0">
                <a:solidFill>
                  <a:srgbClr val="002060"/>
                </a:solidFill>
                <a:effectLst/>
                <a:latin typeface="Algerian" panose="04020705040A02060702" pitchFamily="82" charset="0"/>
              </a:rPr>
              <a:t>Agua y Riego (Indicadores 1, 2)</a:t>
            </a:r>
          </a:p>
          <a:p>
            <a:pPr algn="l">
              <a:lnSpc>
                <a:spcPct val="200000"/>
              </a:lnSpc>
            </a:pPr>
            <a:endParaRPr lang="es-ES" b="1" i="0" dirty="0">
              <a:solidFill>
                <a:srgbClr val="0F1115"/>
              </a:solidFill>
              <a:effectLst/>
              <a:latin typeface="Algerian" panose="04020705040A02060702" pitchFamily="82" charset="0"/>
            </a:endParaRPr>
          </a:p>
          <a:p>
            <a:pPr algn="l">
              <a:lnSpc>
                <a:spcPct val="200000"/>
              </a:lnSpc>
            </a:pPr>
            <a:r>
              <a:rPr lang="es-ES" b="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TITULO: Gestión Hídrica para Seguridad Agrícola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Proyectos de riego tecnificado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en 11 provincias (reservorios, cochas, canales)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Entrega gratuita de kits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(mangueras, aspersores, tanques) a asociaciones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Meta: maximizar eficiencia del agua frente a sequías</a:t>
            </a:r>
          </a:p>
        </p:txBody>
      </p:sp>
    </p:spTree>
    <p:extLst>
      <p:ext uri="{BB962C8B-B14F-4D97-AF65-F5344CB8AC3E}">
        <p14:creationId xmlns:p14="http://schemas.microsoft.com/office/powerpoint/2010/main" val="1567817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DD61DA1-6C37-4201-ADFA-5A039A4B3BF2}"/>
              </a:ext>
            </a:extLst>
          </p:cNvPr>
          <p:cNvSpPr txBox="1"/>
          <p:nvPr/>
        </p:nvSpPr>
        <p:spPr>
          <a:xfrm>
            <a:off x="2269066" y="1919869"/>
            <a:ext cx="8255000" cy="3395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PE" sz="2000" b="1" dirty="0">
                <a:solidFill>
                  <a:srgbClr val="002060"/>
                </a:solidFill>
                <a:effectLst/>
                <a:latin typeface="Algerian" panose="04020705040A02060702" pitchFamily="82" charset="0"/>
              </a:rPr>
              <a:t>Infraestructura de Resguardo (Indicador 3)</a:t>
            </a:r>
          </a:p>
          <a:p>
            <a:pPr algn="l">
              <a:lnSpc>
                <a:spcPct val="200000"/>
              </a:lnSpc>
            </a:pPr>
            <a:endParaRPr lang="es-PE" b="1" i="0" dirty="0">
              <a:solidFill>
                <a:srgbClr val="002060"/>
              </a:solidFill>
              <a:effectLst/>
              <a:latin typeface="Algerian" panose="04020705040A02060702" pitchFamily="82" charset="0"/>
            </a:endParaRPr>
          </a:p>
          <a:p>
            <a:pPr algn="l">
              <a:lnSpc>
                <a:spcPct val="200000"/>
              </a:lnSpc>
            </a:pPr>
            <a:r>
              <a:rPr lang="es-PE" b="1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</a:t>
            </a:r>
            <a:r>
              <a:rPr lang="es-PE" b="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 Cobertizos Altoandinos contra LAS Heladas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Cofinanciamiento con municipios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Protección para hatos de ovinos y vacunos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Meta: S/ 500,000 (vs S/ 340,000 actual)</a:t>
            </a:r>
          </a:p>
        </p:txBody>
      </p:sp>
    </p:spTree>
    <p:extLst>
      <p:ext uri="{BB962C8B-B14F-4D97-AF65-F5344CB8AC3E}">
        <p14:creationId xmlns:p14="http://schemas.microsoft.com/office/powerpoint/2010/main" val="37238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A1D1446-CBBE-4C94-AD04-2DBB58FA1AE3}"/>
              </a:ext>
            </a:extLst>
          </p:cNvPr>
          <p:cNvSpPr txBox="1"/>
          <p:nvPr/>
        </p:nvSpPr>
        <p:spPr>
          <a:xfrm>
            <a:off x="2366433" y="1786805"/>
            <a:ext cx="7459134" cy="3949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PE" sz="2000" b="1" dirty="0">
                <a:solidFill>
                  <a:srgbClr val="002060"/>
                </a:solidFill>
                <a:effectLst/>
                <a:latin typeface="Algerian" panose="04020705040A02060702" pitchFamily="82" charset="0"/>
              </a:rPr>
              <a:t>Cadenas Productivas Estratégicas (Indicador 4)</a:t>
            </a:r>
          </a:p>
          <a:p>
            <a:pPr algn="l">
              <a:lnSpc>
                <a:spcPct val="200000"/>
              </a:lnSpc>
            </a:pPr>
            <a:r>
              <a:rPr lang="es-PE" b="1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</a:t>
            </a:r>
            <a:r>
              <a:rPr lang="es-PE" b="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 Mejora de 7 Cadenas Clave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Papa nativa y blanca | Café | Cacao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Ganado vacuno, ovino, porcino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Meta: S/ 121 millones, beneficiando a 121,000 campesinos</a:t>
            </a:r>
          </a:p>
          <a:p>
            <a:pPr>
              <a:lnSpc>
                <a:spcPct val="200000"/>
              </a:lnSpc>
            </a:pPr>
            <a:br>
              <a:rPr lang="es-PE" dirty="0">
                <a:latin typeface="Algerian" panose="04020705040A02060702" pitchFamily="82" charset="0"/>
              </a:rPr>
            </a:br>
            <a:endParaRPr lang="es-PE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638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76AEDEB-27FE-435F-8FA2-3BFBB733EC63}"/>
              </a:ext>
            </a:extLst>
          </p:cNvPr>
          <p:cNvSpPr txBox="1"/>
          <p:nvPr/>
        </p:nvSpPr>
        <p:spPr>
          <a:xfrm>
            <a:off x="1276350" y="1292705"/>
            <a:ext cx="9639300" cy="4503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b="1" dirty="0">
                <a:solidFill>
                  <a:srgbClr val="002060"/>
                </a:solidFill>
                <a:effectLst/>
                <a:latin typeface="Algerian" panose="04020705040A02060702" pitchFamily="82" charset="0"/>
              </a:rPr>
              <a:t>Innovación Tecnológica (Indicador 5, 7)</a:t>
            </a:r>
          </a:p>
          <a:p>
            <a:pPr algn="l">
              <a:lnSpc>
                <a:spcPct val="200000"/>
              </a:lnSpc>
            </a:pPr>
            <a:endParaRPr lang="es-ES" b="1" i="0" dirty="0">
              <a:solidFill>
                <a:schemeClr val="accent6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  <a:p>
            <a:pPr algn="l">
              <a:lnSpc>
                <a:spcPct val="200000"/>
              </a:lnSpc>
            </a:pPr>
            <a:r>
              <a:rPr lang="es-ES" b="1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</a:t>
            </a:r>
            <a:r>
              <a:rPr lang="es-ES" b="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 Invernaderos Piloto + Capacitación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0F1115"/>
                </a:solidFill>
                <a:latin typeface="Algerian" panose="04020705040A02060702" pitchFamily="82" charset="0"/>
              </a:rPr>
              <a:t> 01</a:t>
            </a: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invernadero por distrito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(84 en total)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OBTENCIÓN DE Semillas prebásicas, libres de virus, alto rendimiento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Capacitación moderna</a:t>
            </a: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(TECNOLOGIA DE INVESTIGACION Y COMUNICACION,   asistencia técnica)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Meta EN capacitaciones: S/ 35 millones</a:t>
            </a:r>
            <a:endParaRPr lang="es-PE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667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3C66C94-A957-43F3-8509-A1E722038E57}"/>
              </a:ext>
            </a:extLst>
          </p:cNvPr>
          <p:cNvSpPr txBox="1"/>
          <p:nvPr/>
        </p:nvSpPr>
        <p:spPr>
          <a:xfrm>
            <a:off x="922867" y="1382805"/>
            <a:ext cx="10845800" cy="5057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PE" sz="2000" b="1" dirty="0">
                <a:solidFill>
                  <a:srgbClr val="002060"/>
                </a:solidFill>
                <a:effectLst/>
                <a:latin typeface="Algerian" panose="04020705040A02060702" pitchFamily="82" charset="0"/>
              </a:rPr>
              <a:t>Industrialización de la Papa (Indicador 6)</a:t>
            </a:r>
          </a:p>
          <a:p>
            <a:pPr algn="l">
              <a:lnSpc>
                <a:spcPct val="200000"/>
              </a:lnSpc>
            </a:pPr>
            <a:endParaRPr lang="es-PE" b="1" i="0" dirty="0">
              <a:solidFill>
                <a:srgbClr val="0F1115"/>
              </a:solidFill>
              <a:effectLst/>
              <a:latin typeface="Algerian" panose="04020705040A02060702" pitchFamily="82" charset="0"/>
            </a:endParaRPr>
          </a:p>
          <a:p>
            <a:pPr algn="l">
              <a:lnSpc>
                <a:spcPct val="200000"/>
              </a:lnSpc>
            </a:pPr>
            <a:r>
              <a:rPr lang="es-PE" b="1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Título:</a:t>
            </a:r>
            <a:r>
              <a:rPr lang="es-PE" b="0" i="0" dirty="0">
                <a:solidFill>
                  <a:schemeClr val="accent6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 Papa nativa – De cultivo a LA industria</a:t>
            </a:r>
            <a:b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</a:br>
            <a:r>
              <a:rPr lang="es-PE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Líneas de valor agregado:</a:t>
            </a:r>
            <a:endParaRPr lang="es-PE" b="0" i="0" dirty="0">
              <a:solidFill>
                <a:srgbClr val="0F1115"/>
              </a:solidFill>
              <a:effectLst/>
              <a:latin typeface="Algerian" panose="04020705040A02060702" pitchFamily="82" charset="0"/>
            </a:endParaRP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Chips, papa deshidratada, almidón, vodka (40% alcohol)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No alimentarios: pegamentos, bioplástico (fécula biodegradable), etanol de cáscara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Farmacéutico: </a:t>
            </a:r>
            <a:r>
              <a:rPr lang="es-PE" b="1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Tocosh</a:t>
            </a: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 (diabetes, gastritis), antocianinas (antitumoral) CONTRIBUYEN AL TRATAMIENTO DEL CANCER, polifenoles (antioxidante)</a:t>
            </a:r>
          </a:p>
          <a:p>
            <a:pPr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PE" b="0" i="0" dirty="0">
                <a:solidFill>
                  <a:srgbClr val="0F1115"/>
                </a:solidFill>
                <a:effectLst/>
                <a:latin typeface="Algerian" panose="04020705040A02060702" pitchFamily="82" charset="0"/>
              </a:rPr>
              <a:t> Meta: S/ 10 millones</a:t>
            </a:r>
          </a:p>
        </p:txBody>
      </p:sp>
    </p:spTree>
    <p:extLst>
      <p:ext uri="{BB962C8B-B14F-4D97-AF65-F5344CB8AC3E}">
        <p14:creationId xmlns:p14="http://schemas.microsoft.com/office/powerpoint/2010/main" val="22713126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595</Words>
  <Application>Microsoft Office PowerPoint</Application>
  <PresentationFormat>Panorámica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Algerian</vt:lpstr>
      <vt:lpstr>Arial</vt:lpstr>
      <vt:lpstr>Bahnschrift SemiLight Condensed</vt:lpstr>
      <vt:lpstr>Bodoni MT Condensed</vt:lpstr>
      <vt:lpstr>Calibri</vt:lpstr>
      <vt:lpstr>Calibri Light</vt:lpstr>
      <vt:lpstr>Elephant</vt:lpstr>
      <vt:lpstr>quote-cjk-patch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Callupe Espinoza</dc:creator>
  <cp:lastModifiedBy>Javier Callupe Espinoza</cp:lastModifiedBy>
  <cp:revision>15</cp:revision>
  <dcterms:created xsi:type="dcterms:W3CDTF">2026-06-08T16:45:46Z</dcterms:created>
  <dcterms:modified xsi:type="dcterms:W3CDTF">2026-06-09T01:03:34Z</dcterms:modified>
</cp:coreProperties>
</file>